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8" r:id="rId52"/>
    <p:sldId id="309" r:id="rId53"/>
    <p:sldId id="310" r:id="rId54"/>
    <p:sldId id="311" r:id="rId55"/>
    <p:sldId id="312" r:id="rId56"/>
    <p:sldId id="313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2484ca6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2484ca6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2484ca64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2484ca64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291f54f0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291f54f0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291f54f0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291f54f0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291f54f0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291f54f0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291f54f0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291f54f0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291f54f0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291f54f0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291f54f0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291f54f0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291f54f0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291f54f0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2484ca642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2484ca642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291f54f0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291f54f0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2484ca64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2484ca64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291f54f0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d291f54f0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291f54f0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291f54f0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2b38067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2b38067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2484ca642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d2484ca642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2484ca642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2484ca642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2b38067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d2b38067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2484ca642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2484ca642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2484ca64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2484ca642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2484ca642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2484ca642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2484ca642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2484ca642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2484ca6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2484ca6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2484ca642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2484ca642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2484ca642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2484ca642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2484ca64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2484ca64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2484ca64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2484ca64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2484ca64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d2484ca64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2484ca64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2484ca64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2484ca64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2484ca64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d2484ca64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d2484ca64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2484ca64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2484ca64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2484ca64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2484ca64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291f54f0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291f54f0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2484ca64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2484ca64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2484ca64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2484ca64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2484ca64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2484ca64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2484ca64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2484ca64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2484ca64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2484ca64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2484ca64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d2484ca64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2484ca642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d2484ca642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d2484ca64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d2484ca64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2484ca64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2484ca64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2b380671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2b380671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291f54f0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291f54f0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2b380671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d2b380671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2b380671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d2b380671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2b380671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d2b380671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2484ca64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2484ca64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d2484ca64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d2484ca64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d2484ca64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d2484ca64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2484ca642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d2484ca642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2484ca64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2484ca64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2484ca64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2484ca64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291f54f0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291f54f0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2484ca64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2484ca64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 to eXist-db and Applet XQuery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Angelo Mario Del Grosso (ILC-CNR, Pisa)</a:t>
            </a:r>
            <a:br>
              <a:rPr lang="it"/>
            </a:br>
            <a:r>
              <a:rPr lang="it"/>
              <a:t>angelomario.delgrosso@cnr.it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97100" y="4155750"/>
            <a:ext cx="772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</a:rPr>
              <a:t>FeDHLab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Standard and Third Party Functions</a:t>
            </a:r>
            <a:endParaRPr b="1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26" y="959125"/>
            <a:ext cx="8107749" cy="4067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34323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Monitoring (Monex)</a:t>
            </a:r>
            <a:endParaRPr b="1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713" y="908870"/>
            <a:ext cx="6700574" cy="41177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Admin Features</a:t>
            </a:r>
            <a:endParaRPr b="1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199528" cy="3820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100" y="1170125"/>
            <a:ext cx="6602577" cy="3233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eXide - XQuery Integrated development environment</a:t>
            </a:r>
            <a:endParaRPr b="1"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76" y="941525"/>
            <a:ext cx="8891848" cy="4072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Main XML-based Languages</a:t>
            </a:r>
            <a:endParaRPr b="1"/>
          </a:p>
        </p:txBody>
      </p:sp>
      <p:sp>
        <p:nvSpPr>
          <p:cNvPr id="153" name="Google Shape;153;p27"/>
          <p:cNvSpPr txBox="1"/>
          <p:nvPr/>
        </p:nvSpPr>
        <p:spPr>
          <a:xfrm>
            <a:off x="1199406" y="1191205"/>
            <a:ext cx="71949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t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XPath</a:t>
            </a:r>
            <a:r>
              <a:rPr lang="it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it" sz="1600"/>
              <a:t>expression language to select nodes from an XML document</a:t>
            </a:r>
            <a:endParaRPr sz="1600"/>
          </a:p>
          <a:p>
            <a:pPr marL="17145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t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XQuery</a:t>
            </a:r>
            <a:r>
              <a:rPr lang="it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powerful language designed to query and manipulate XML data</a:t>
            </a:r>
            <a:endParaRPr sz="16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t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XSLT</a:t>
            </a:r>
            <a:r>
              <a:rPr lang="it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flexible </a:t>
            </a:r>
            <a:r>
              <a:rPr lang="it" sz="1600"/>
              <a:t>language used to manipulate and transform XML documents</a:t>
            </a:r>
            <a:endParaRPr sz="1600"/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2348" y="3474719"/>
            <a:ext cx="201930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8" descr="Immagine che contiene testo, schermata, Carattere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51" y="0"/>
            <a:ext cx="85648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 descr="Immagine che contiene testo, diagramma, schizzo, Pian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450" y="314626"/>
            <a:ext cx="6829826" cy="47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0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XDM - Tree Model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0" descr="Immagine che contiene diagramma, schizzo, linea, Pian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424" y="249874"/>
            <a:ext cx="8156249" cy="45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311700" y="388922"/>
            <a:ext cx="3707700" cy="9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b="1"/>
              <a:t>XDM </a:t>
            </a:r>
            <a:br>
              <a:rPr lang="it" sz="2500" b="1"/>
            </a:br>
            <a:r>
              <a:rPr lang="it" sz="2500" b="1"/>
              <a:t>Data Model</a:t>
            </a:r>
            <a:endParaRPr sz="25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XPath</a:t>
            </a:r>
            <a:endParaRPr b="1"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Char char="●"/>
            </a:pPr>
            <a:r>
              <a:rPr lang="it" sz="2150">
                <a:solidFill>
                  <a:schemeClr val="dk1"/>
                </a:solidFill>
              </a:rPr>
              <a:t>XPath  is an </a:t>
            </a:r>
            <a:r>
              <a:rPr lang="it" sz="2150" b="1">
                <a:solidFill>
                  <a:schemeClr val="dk1"/>
                </a:solidFill>
              </a:rPr>
              <a:t>expression language</a:t>
            </a:r>
            <a:r>
              <a:rPr lang="it" sz="2150">
                <a:solidFill>
                  <a:schemeClr val="dk1"/>
                </a:solidFill>
              </a:rPr>
              <a:t> to select nodes from an </a:t>
            </a:r>
            <a:r>
              <a:rPr lang="it" sz="2150" i="1">
                <a:solidFill>
                  <a:schemeClr val="dk1"/>
                </a:solidFill>
              </a:rPr>
              <a:t>XML document</a:t>
            </a:r>
            <a:endParaRPr sz="2150" i="1">
              <a:solidFill>
                <a:schemeClr val="dk1"/>
              </a:solidFill>
            </a:endParaRPr>
          </a:p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Char char="●"/>
            </a:pPr>
            <a:r>
              <a:rPr lang="it" sz="2150">
                <a:solidFill>
                  <a:schemeClr val="dk1"/>
                </a:solidFill>
              </a:rPr>
              <a:t>It is used to </a:t>
            </a:r>
            <a:r>
              <a:rPr lang="it" sz="2150" b="1">
                <a:solidFill>
                  <a:schemeClr val="dk1"/>
                </a:solidFill>
              </a:rPr>
              <a:t>traverse elements and attributes</a:t>
            </a:r>
            <a:r>
              <a:rPr lang="it" sz="2150">
                <a:solidFill>
                  <a:schemeClr val="dk1"/>
                </a:solidFill>
              </a:rPr>
              <a:t> in an XML tree</a:t>
            </a:r>
            <a:endParaRPr sz="2150">
              <a:solidFill>
                <a:schemeClr val="dk1"/>
              </a:solidFill>
            </a:endParaRPr>
          </a:p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Char char="●"/>
            </a:pPr>
            <a:r>
              <a:rPr lang="it" sz="2150">
                <a:solidFill>
                  <a:schemeClr val="dk1"/>
                </a:solidFill>
              </a:rPr>
              <a:t>It is </a:t>
            </a:r>
            <a:r>
              <a:rPr lang="it" sz="2150" b="1">
                <a:solidFill>
                  <a:schemeClr val="dk1"/>
                </a:solidFill>
              </a:rPr>
              <a:t>embeddable </a:t>
            </a:r>
            <a:r>
              <a:rPr lang="it" sz="2150">
                <a:solidFill>
                  <a:schemeClr val="dk1"/>
                </a:solidFill>
              </a:rPr>
              <a:t>in </a:t>
            </a:r>
            <a:r>
              <a:rPr lang="it" sz="2150" i="1">
                <a:solidFill>
                  <a:schemeClr val="dk1"/>
                </a:solidFill>
              </a:rPr>
              <a:t>XSLT</a:t>
            </a:r>
            <a:r>
              <a:rPr lang="it" sz="2150">
                <a:solidFill>
                  <a:schemeClr val="dk1"/>
                </a:solidFill>
              </a:rPr>
              <a:t>, </a:t>
            </a:r>
            <a:r>
              <a:rPr lang="it" sz="2150" i="1">
                <a:solidFill>
                  <a:schemeClr val="dk1"/>
                </a:solidFill>
              </a:rPr>
              <a:t>XQuery </a:t>
            </a:r>
            <a:r>
              <a:rPr lang="it" sz="2150">
                <a:solidFill>
                  <a:schemeClr val="dk1"/>
                </a:solidFill>
              </a:rPr>
              <a:t>and many other programming or scripting languages</a:t>
            </a:r>
            <a:endParaRPr sz="2150">
              <a:solidFill>
                <a:schemeClr val="dk1"/>
              </a:solidFill>
            </a:endParaRPr>
          </a:p>
          <a:p>
            <a:pPr marL="457200" lvl="0" indent="-3651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Char char="●"/>
            </a:pPr>
            <a:r>
              <a:rPr lang="it" sz="2150">
                <a:solidFill>
                  <a:schemeClr val="dk1"/>
                </a:solidFill>
              </a:rPr>
              <a:t>It is </a:t>
            </a:r>
            <a:r>
              <a:rPr lang="it" sz="2150" b="1">
                <a:solidFill>
                  <a:schemeClr val="dk1"/>
                </a:solidFill>
              </a:rPr>
              <a:t>based on axes</a:t>
            </a:r>
            <a:r>
              <a:rPr lang="it" sz="2150">
                <a:solidFill>
                  <a:schemeClr val="dk1"/>
                </a:solidFill>
              </a:rPr>
              <a:t> to establish the relations among nodes (e.g. </a:t>
            </a:r>
            <a:r>
              <a:rPr lang="it" sz="2150" i="1">
                <a:solidFill>
                  <a:schemeClr val="dk1"/>
                </a:solidFill>
              </a:rPr>
              <a:t>child</a:t>
            </a:r>
            <a:r>
              <a:rPr lang="it" sz="2150">
                <a:solidFill>
                  <a:schemeClr val="dk1"/>
                </a:solidFill>
              </a:rPr>
              <a:t>, </a:t>
            </a:r>
            <a:r>
              <a:rPr lang="it" sz="2150" i="1">
                <a:solidFill>
                  <a:schemeClr val="dk1"/>
                </a:solidFill>
              </a:rPr>
              <a:t>sibling</a:t>
            </a:r>
            <a:r>
              <a:rPr lang="it" sz="2150">
                <a:solidFill>
                  <a:schemeClr val="dk1"/>
                </a:solidFill>
              </a:rPr>
              <a:t>, </a:t>
            </a:r>
            <a:r>
              <a:rPr lang="it" sz="2150" i="1">
                <a:solidFill>
                  <a:schemeClr val="dk1"/>
                </a:solidFill>
              </a:rPr>
              <a:t>parent</a:t>
            </a:r>
            <a:r>
              <a:rPr lang="it" sz="2150">
                <a:solidFill>
                  <a:schemeClr val="dk1"/>
                </a:solidFill>
              </a:rPr>
              <a:t>, </a:t>
            </a:r>
            <a:r>
              <a:rPr lang="it" sz="2150" i="1">
                <a:solidFill>
                  <a:schemeClr val="dk1"/>
                </a:solidFill>
              </a:rPr>
              <a:t>ancestor</a:t>
            </a:r>
            <a:r>
              <a:rPr lang="it" sz="2150">
                <a:solidFill>
                  <a:schemeClr val="dk1"/>
                </a:solidFill>
              </a:rPr>
              <a:t>, etc.)</a:t>
            </a:r>
            <a:endParaRPr sz="21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 descr="Immagine che contiene testo, schermata, Carattere, linea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375" y="101525"/>
            <a:ext cx="8797250" cy="48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/>
          <p:nvPr/>
        </p:nvSpPr>
        <p:spPr>
          <a:xfrm>
            <a:off x="2259275" y="4761327"/>
            <a:ext cx="575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dk1"/>
                </a:solidFill>
              </a:rPr>
              <a:t>New Perspectives on XML, Patrick Carey, Sasha Vodnik, 2014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Seminar Outline</a:t>
            </a:r>
            <a:endParaRPr b="1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✓"/>
            </a:pPr>
            <a:r>
              <a:rPr lang="it">
                <a:solidFill>
                  <a:schemeClr val="dk1"/>
                </a:solidFill>
              </a:rPr>
              <a:t>Intro to eXist-db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✓"/>
            </a:pPr>
            <a:r>
              <a:rPr lang="it">
                <a:solidFill>
                  <a:schemeClr val="dk1"/>
                </a:solidFill>
              </a:rPr>
              <a:t>Intro to XML-based languages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it" sz="1800">
                <a:solidFill>
                  <a:schemeClr val="dk1"/>
                </a:solidFill>
              </a:rPr>
              <a:t>XPath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it" sz="1800">
                <a:solidFill>
                  <a:schemeClr val="dk1"/>
                </a:solidFill>
              </a:rPr>
              <a:t>XQuery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it" sz="1800">
                <a:solidFill>
                  <a:schemeClr val="dk1"/>
                </a:solidFill>
              </a:rPr>
              <a:t>XSL-T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✓"/>
            </a:pPr>
            <a:r>
              <a:rPr lang="it">
                <a:solidFill>
                  <a:schemeClr val="dk1"/>
                </a:solidFill>
              </a:rPr>
              <a:t>Intro to Web Applet with HTML templating package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it" sz="1800">
                <a:solidFill>
                  <a:schemeClr val="dk1"/>
                </a:solidFill>
              </a:rPr>
              <a:t>General Architecture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it" sz="1800">
                <a:solidFill>
                  <a:schemeClr val="dk1"/>
                </a:solidFill>
              </a:rPr>
              <a:t>File Scaffolding with YEOMAN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it" sz="1800">
                <a:solidFill>
                  <a:schemeClr val="dk1"/>
                </a:solidFill>
              </a:rPr>
              <a:t>Applet Structure and Main Resources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it" sz="1800">
                <a:solidFill>
                  <a:schemeClr val="dk1"/>
                </a:solidFill>
              </a:rPr>
              <a:t>Step-by-Step Demo Web Applet Implementation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it" sz="1800">
                <a:solidFill>
                  <a:schemeClr val="dk1"/>
                </a:solidFill>
              </a:rPr>
              <a:t>Final Review of the Web  Applet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✓"/>
            </a:pPr>
            <a:r>
              <a:rPr lang="it">
                <a:solidFill>
                  <a:schemeClr val="dk1"/>
                </a:solidFill>
              </a:rPr>
              <a:t>eXist-db Web Applet Examples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825" y="1000087"/>
            <a:ext cx="4049475" cy="11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3" descr="Immagine che contiene testo, schermata, diagramma, numer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 l="1251" t="1567" r="997" b="2297"/>
          <a:stretch/>
        </p:blipFill>
        <p:spPr>
          <a:xfrm>
            <a:off x="1381825" y="95525"/>
            <a:ext cx="6414450" cy="47927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9" name="Google Shape;189;p33"/>
          <p:cNvSpPr txBox="1"/>
          <p:nvPr/>
        </p:nvSpPr>
        <p:spPr>
          <a:xfrm>
            <a:off x="2259275" y="4817430"/>
            <a:ext cx="575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i="1">
                <a:solidFill>
                  <a:schemeClr val="dk1"/>
                </a:solidFill>
              </a:rPr>
              <a:t>New Perspectives on XML, Patrick Carey, Sasha Vodnik, 2014 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 descr="Immagine che contiene testo, menu, schermata, documen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5230" y="0"/>
            <a:ext cx="66335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XPath example in eXide</a:t>
            </a:r>
            <a:endParaRPr b="1"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9550"/>
            <a:ext cx="8839200" cy="127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XQuery</a:t>
            </a:r>
            <a:endParaRPr b="1"/>
          </a:p>
        </p:txBody>
      </p:sp>
      <p:sp>
        <p:nvSpPr>
          <p:cNvPr id="206" name="Google Shape;20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chemeClr val="dk1"/>
                </a:solidFill>
                <a:highlight>
                  <a:srgbClr val="FFFFFF"/>
                </a:highlight>
              </a:rPr>
              <a:t>XQuery is a powerful </a:t>
            </a:r>
            <a:r>
              <a:rPr lang="it" sz="2500" b="1">
                <a:solidFill>
                  <a:schemeClr val="dk1"/>
                </a:solidFill>
                <a:highlight>
                  <a:srgbClr val="FFFFFF"/>
                </a:highlight>
              </a:rPr>
              <a:t>query language</a:t>
            </a:r>
            <a:r>
              <a:rPr lang="it" sz="2500">
                <a:solidFill>
                  <a:schemeClr val="dk1"/>
                </a:solidFill>
                <a:highlight>
                  <a:srgbClr val="FFFFFF"/>
                </a:highlight>
              </a:rPr>
              <a:t> designed to query and manipulate XML data</a:t>
            </a:r>
            <a:endParaRPr sz="2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500">
                <a:solidFill>
                  <a:schemeClr val="dk1"/>
                </a:solidFill>
                <a:highlight>
                  <a:srgbClr val="FFFFFF"/>
                </a:highlight>
              </a:rPr>
              <a:t>Compared to XSLT, XQuery is extremely </a:t>
            </a:r>
            <a:r>
              <a:rPr lang="it" sz="2500" b="1">
                <a:solidFill>
                  <a:schemeClr val="dk1"/>
                </a:solidFill>
                <a:highlight>
                  <a:srgbClr val="FFFFFF"/>
                </a:highlight>
              </a:rPr>
              <a:t>compact </a:t>
            </a:r>
            <a:r>
              <a:rPr lang="it" sz="2500">
                <a:solidFill>
                  <a:schemeClr val="dk1"/>
                </a:solidFill>
                <a:highlight>
                  <a:srgbClr val="FFFFFF"/>
                </a:highlight>
              </a:rPr>
              <a:t>and this aspect enhances the </a:t>
            </a:r>
            <a:r>
              <a:rPr lang="it" sz="2500" b="1">
                <a:solidFill>
                  <a:schemeClr val="dk1"/>
                </a:solidFill>
                <a:highlight>
                  <a:srgbClr val="FFFFFF"/>
                </a:highlight>
              </a:rPr>
              <a:t>readability </a:t>
            </a:r>
            <a:r>
              <a:rPr lang="it" sz="2500">
                <a:solidFill>
                  <a:schemeClr val="dk1"/>
                </a:solidFill>
                <a:highlight>
                  <a:srgbClr val="FFFFFF"/>
                </a:highlight>
              </a:rPr>
              <a:t>of the scripts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FLOWR syntax</a:t>
            </a:r>
            <a:endParaRPr b="1"/>
          </a:p>
        </p:txBody>
      </p:sp>
      <p:sp>
        <p:nvSpPr>
          <p:cNvPr id="212" name="Google Shape;212;p37"/>
          <p:cNvSpPr txBox="1"/>
          <p:nvPr/>
        </p:nvSpPr>
        <p:spPr>
          <a:xfrm>
            <a:off x="311700" y="1304875"/>
            <a:ext cx="85206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2500"/>
              <a:t>XQuery is based on the </a:t>
            </a:r>
            <a:r>
              <a:rPr lang="it" sz="2500" b="1"/>
              <a:t>FLWOR</a:t>
            </a:r>
            <a:r>
              <a:rPr lang="it" sz="2500"/>
              <a:t> (</a:t>
            </a:r>
            <a:r>
              <a:rPr lang="it" sz="2500" i="1"/>
              <a:t>For</a:t>
            </a:r>
            <a:r>
              <a:rPr lang="it" sz="2500"/>
              <a:t>, </a:t>
            </a:r>
            <a:r>
              <a:rPr lang="it" sz="2500" i="1"/>
              <a:t>Let</a:t>
            </a:r>
            <a:r>
              <a:rPr lang="it" sz="2500"/>
              <a:t>, </a:t>
            </a:r>
            <a:r>
              <a:rPr lang="it" sz="2500" i="1"/>
              <a:t>Where</a:t>
            </a:r>
            <a:r>
              <a:rPr lang="it" sz="2500"/>
              <a:t>, </a:t>
            </a:r>
            <a:r>
              <a:rPr lang="it" sz="2500" i="1"/>
              <a:t>Order-by</a:t>
            </a:r>
            <a:r>
              <a:rPr lang="it" sz="2500"/>
              <a:t>, </a:t>
            </a:r>
            <a:r>
              <a:rPr lang="it" sz="2500" i="1"/>
              <a:t>Return</a:t>
            </a:r>
            <a:r>
              <a:rPr lang="it" sz="2500"/>
              <a:t>) construct. It is very compact and also students in traditional humanities can manage it</a:t>
            </a:r>
            <a:endParaRPr sz="2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8" descr="Immagine che contiene testo, schermata, Carattere, numer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50" y="904725"/>
            <a:ext cx="8961499" cy="40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FLOWR syntax (cont.)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For clause</a:t>
            </a:r>
            <a:endParaRPr b="1"/>
          </a:p>
        </p:txBody>
      </p:sp>
      <p:sp>
        <p:nvSpPr>
          <p:cNvPr id="224" name="Google Shape;22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it" sz="2000" b="1">
                <a:solidFill>
                  <a:schemeClr val="dk1"/>
                </a:solidFill>
                <a:highlight>
                  <a:srgbClr val="FFFFFF"/>
                </a:highlight>
              </a:rPr>
              <a:t>Purpose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: Iterates over a sequence of items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it" sz="2000" b="1">
                <a:solidFill>
                  <a:schemeClr val="dk1"/>
                </a:solidFill>
                <a:highlight>
                  <a:srgbClr val="FFFFFF"/>
                </a:highlight>
              </a:rPr>
              <a:t>Functionality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: The</a:t>
            </a:r>
            <a:r>
              <a:rPr lang="it" sz="2000" i="1">
                <a:solidFill>
                  <a:schemeClr val="dk1"/>
                </a:solidFill>
                <a:highlight>
                  <a:srgbClr val="FFFFFF"/>
                </a:highlight>
              </a:rPr>
              <a:t> For clause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 binds a variable to each item in a sequence, allowing for iteration over large datasets, much like a loop in other programming languages. It can </a:t>
            </a:r>
            <a:r>
              <a:rPr lang="it" sz="2000" b="1">
                <a:solidFill>
                  <a:schemeClr val="dk1"/>
                </a:solidFill>
                <a:highlight>
                  <a:srgbClr val="FFFFFF"/>
                </a:highlight>
              </a:rPr>
              <a:t>iterate 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over </a:t>
            </a:r>
            <a:r>
              <a:rPr lang="it" sz="2000" i="1">
                <a:solidFill>
                  <a:schemeClr val="dk1"/>
                </a:solidFill>
                <a:highlight>
                  <a:srgbClr val="FFFFFF"/>
                </a:highlight>
              </a:rPr>
              <a:t>nodes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it" sz="2000" i="1">
                <a:solidFill>
                  <a:schemeClr val="dk1"/>
                </a:solidFill>
                <a:highlight>
                  <a:srgbClr val="FFFFFF"/>
                </a:highlight>
              </a:rPr>
              <a:t>values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, or </a:t>
            </a:r>
            <a:r>
              <a:rPr lang="it" sz="2000" i="1">
                <a:solidFill>
                  <a:schemeClr val="dk1"/>
                </a:solidFill>
                <a:highlight>
                  <a:srgbClr val="FFFFFF"/>
                </a:highlight>
              </a:rPr>
              <a:t>any sequence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 generated by an XQuery expression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26175"/>
            <a:ext cx="8839201" cy="1420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Let clause</a:t>
            </a:r>
            <a:endParaRPr b="1"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000" b="1">
                <a:solidFill>
                  <a:schemeClr val="dk1"/>
                </a:solidFill>
                <a:highlight>
                  <a:srgbClr val="FFFFFF"/>
                </a:highlight>
              </a:rPr>
              <a:t>Purpose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: Binds values to variables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000" b="1">
                <a:solidFill>
                  <a:schemeClr val="dk1"/>
                </a:solidFill>
                <a:highlight>
                  <a:srgbClr val="FFFFFF"/>
                </a:highlight>
              </a:rPr>
              <a:t>Functionality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: The </a:t>
            </a:r>
            <a:r>
              <a:rPr lang="it" sz="2000" i="1">
                <a:solidFill>
                  <a:schemeClr val="dk1"/>
                </a:solidFill>
                <a:highlight>
                  <a:srgbClr val="FFFFFF"/>
                </a:highlight>
              </a:rPr>
              <a:t>Let clause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 is used to assign a value to a variable. Unlike the For clause, Let does not iterate but simply assigns a value to be used later in the FLWOR statement. It is useful for storing intermediate results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61575"/>
            <a:ext cx="8839202" cy="80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Where clause</a:t>
            </a:r>
            <a:endParaRPr b="1"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000" b="1">
                <a:solidFill>
                  <a:schemeClr val="dk1"/>
                </a:solidFill>
                <a:highlight>
                  <a:srgbClr val="FFFFFF"/>
                </a:highlight>
              </a:rPr>
              <a:t>Purpose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: Filters data based on conditions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chemeClr val="dk1"/>
                </a:solidFill>
                <a:highlight>
                  <a:srgbClr val="FFFFFF"/>
                </a:highlight>
              </a:rPr>
              <a:t>Functionality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: The </a:t>
            </a:r>
            <a:r>
              <a:rPr lang="it" sz="2000" i="1">
                <a:solidFill>
                  <a:schemeClr val="dk1"/>
                </a:solidFill>
                <a:highlight>
                  <a:srgbClr val="FFFFFF"/>
                </a:highlight>
              </a:rPr>
              <a:t>Where clause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 restricts the results returned by the FLWOR expression, acting as a filter that allows only items meeting certain conditions to be processed in the subsequent clauses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38" y="3336025"/>
            <a:ext cx="8081525" cy="8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Order by clause</a:t>
            </a:r>
            <a:endParaRPr b="1"/>
          </a:p>
        </p:txBody>
      </p:sp>
      <p:sp>
        <p:nvSpPr>
          <p:cNvPr id="245" name="Google Shape;245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it" sz="2000" b="1">
                <a:solidFill>
                  <a:schemeClr val="dk1"/>
                </a:solidFill>
                <a:highlight>
                  <a:srgbClr val="FFFFFF"/>
                </a:highlight>
              </a:rPr>
              <a:t>Purpose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: Sorts the results of the query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it" sz="2000" b="1">
                <a:solidFill>
                  <a:schemeClr val="dk1"/>
                </a:solidFill>
                <a:highlight>
                  <a:srgbClr val="FFFFFF"/>
                </a:highlight>
              </a:rPr>
              <a:t>Functionality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: The</a:t>
            </a:r>
            <a:r>
              <a:rPr lang="it" sz="2000" i="1">
                <a:solidFill>
                  <a:schemeClr val="dk1"/>
                </a:solidFill>
                <a:highlight>
                  <a:srgbClr val="FFFFFF"/>
                </a:highlight>
              </a:rPr>
              <a:t> Order by clause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 sorts the items returned by the query, based on </a:t>
            </a:r>
            <a:r>
              <a:rPr lang="it" sz="2000" i="1">
                <a:solidFill>
                  <a:schemeClr val="dk1"/>
                </a:solidFill>
                <a:highlight>
                  <a:srgbClr val="FFFFFF"/>
                </a:highlight>
              </a:rPr>
              <a:t>specified criteria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. This sorting can be done in ascending or descending order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925" y="3463450"/>
            <a:ext cx="715203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eXist-db (http://exist-db.org/)</a:t>
            </a:r>
            <a:endParaRPr b="1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75" y="1093925"/>
            <a:ext cx="7085640" cy="3820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Return clause</a:t>
            </a:r>
            <a:endParaRPr b="1"/>
          </a:p>
        </p:txBody>
      </p:sp>
      <p:sp>
        <p:nvSpPr>
          <p:cNvPr id="252" name="Google Shape;25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000" b="1">
                <a:solidFill>
                  <a:schemeClr val="dk1"/>
                </a:solidFill>
                <a:highlight>
                  <a:srgbClr val="FFFFFF"/>
                </a:highlight>
              </a:rPr>
              <a:t>Purpose</a:t>
            </a:r>
            <a:r>
              <a:rPr lang="it" sz="2000">
                <a:solidFill>
                  <a:schemeClr val="dk1"/>
                </a:solidFill>
                <a:highlight>
                  <a:srgbClr val="FFFFFF"/>
                </a:highlight>
              </a:rPr>
              <a:t>: Specifies what is to be returned from the query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800" y="2263048"/>
            <a:ext cx="5618949" cy="26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 txBox="1"/>
          <p:nvPr/>
        </p:nvSpPr>
        <p:spPr>
          <a:xfrm>
            <a:off x="378200" y="1599250"/>
            <a:ext cx="2690700" cy="3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000" b="1">
                <a:solidFill>
                  <a:schemeClr val="dk1"/>
                </a:solidFill>
              </a:rPr>
              <a:t>Functionality</a:t>
            </a:r>
            <a:r>
              <a:rPr lang="it" sz="2000">
                <a:solidFill>
                  <a:schemeClr val="dk1"/>
                </a:solidFill>
              </a:rPr>
              <a:t>: The </a:t>
            </a:r>
            <a:r>
              <a:rPr lang="it" sz="2000" i="1">
                <a:solidFill>
                  <a:schemeClr val="dk1"/>
                </a:solidFill>
              </a:rPr>
              <a:t>Return clause</a:t>
            </a:r>
            <a:r>
              <a:rPr lang="it" sz="2000">
                <a:solidFill>
                  <a:schemeClr val="dk1"/>
                </a:solidFill>
              </a:rPr>
              <a:t> determines what will be included in the final output of the FLWOR statement. This can be a node, a constructed element, a value, or any combination of these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XSLT transformations from XQuery</a:t>
            </a:r>
            <a:endParaRPr b="1"/>
          </a:p>
        </p:txBody>
      </p:sp>
      <p:sp>
        <p:nvSpPr>
          <p:cNvPr id="260" name="Google Shape;26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dk1"/>
                </a:solidFill>
                <a:highlight>
                  <a:srgbClr val="FFFFFF"/>
                </a:highlight>
              </a:rPr>
              <a:t>XQuery can </a:t>
            </a:r>
            <a:r>
              <a:rPr lang="it" sz="2100" i="1">
                <a:solidFill>
                  <a:schemeClr val="dk1"/>
                </a:solidFill>
                <a:highlight>
                  <a:srgbClr val="FFFFFF"/>
                </a:highlight>
              </a:rPr>
              <a:t>perform XSLT</a:t>
            </a:r>
            <a:r>
              <a:rPr lang="it" sz="2100">
                <a:solidFill>
                  <a:schemeClr val="dk1"/>
                </a:solidFill>
                <a:highlight>
                  <a:srgbClr val="FFFFFF"/>
                </a:highlight>
              </a:rPr>
              <a:t> transformations, which are more familiar </a:t>
            </a:r>
            <a:br>
              <a:rPr lang="it" sz="2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it" sz="2100">
                <a:solidFill>
                  <a:schemeClr val="dk1"/>
                </a:solidFill>
                <a:highlight>
                  <a:srgbClr val="FFFFFF"/>
                </a:highlight>
              </a:rPr>
              <a:t>to the </a:t>
            </a:r>
            <a:r>
              <a:rPr lang="it" sz="2100" b="1">
                <a:solidFill>
                  <a:schemeClr val="dk1"/>
                </a:solidFill>
                <a:highlight>
                  <a:srgbClr val="FFFFFF"/>
                </a:highlight>
              </a:rPr>
              <a:t>XML-TEI community</a:t>
            </a:r>
            <a:r>
              <a:rPr lang="it" sz="2100">
                <a:solidFill>
                  <a:schemeClr val="dk1"/>
                </a:solidFill>
                <a:highlight>
                  <a:srgbClr val="FFFFFF"/>
                </a:highlight>
              </a:rPr>
              <a:t> than the xquery language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425" y="1483450"/>
            <a:ext cx="4469349" cy="35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5" y="3756675"/>
            <a:ext cx="5238499" cy="4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eXide - XSLT Example</a:t>
            </a:r>
            <a:endParaRPr b="1"/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50" y="1007677"/>
            <a:ext cx="7742100" cy="40848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eXist-db HTML Templating Framework</a:t>
            </a:r>
            <a:endParaRPr b="1"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00" y="1017725"/>
            <a:ext cx="4481650" cy="3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/>
        </p:nvSpPr>
        <p:spPr>
          <a:xfrm>
            <a:off x="5456250" y="1398725"/>
            <a:ext cx="3507000" cy="3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✓"/>
            </a:pPr>
            <a:r>
              <a:rPr lang="it" sz="1800">
                <a:solidFill>
                  <a:schemeClr val="dk1"/>
                </a:solidFill>
              </a:rPr>
              <a:t>Clean </a:t>
            </a:r>
            <a:r>
              <a:rPr lang="it" sz="1800" b="1">
                <a:solidFill>
                  <a:schemeClr val="dk1"/>
                </a:solidFill>
              </a:rPr>
              <a:t>separation of concerns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✓"/>
            </a:pPr>
            <a:r>
              <a:rPr lang="it" sz="1800">
                <a:solidFill>
                  <a:schemeClr val="dk1"/>
                </a:solidFill>
              </a:rPr>
              <a:t>Connect </a:t>
            </a:r>
            <a:r>
              <a:rPr lang="it" sz="1800" b="1">
                <a:solidFill>
                  <a:schemeClr val="dk1"/>
                </a:solidFill>
              </a:rPr>
              <a:t>HTML views</a:t>
            </a:r>
            <a:r>
              <a:rPr lang="it" sz="1800">
                <a:solidFill>
                  <a:schemeClr val="dk1"/>
                </a:solidFill>
              </a:rPr>
              <a:t> with the </a:t>
            </a:r>
            <a:r>
              <a:rPr lang="it" sz="1800" b="1">
                <a:solidFill>
                  <a:schemeClr val="dk1"/>
                </a:solidFill>
              </a:rPr>
              <a:t>application logic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✓"/>
            </a:pPr>
            <a:r>
              <a:rPr lang="it" sz="1800">
                <a:solidFill>
                  <a:schemeClr val="dk1"/>
                </a:solidFill>
              </a:rPr>
              <a:t>Call the HTML Templating for every </a:t>
            </a:r>
            <a:r>
              <a:rPr lang="it" sz="1800" b="1">
                <a:solidFill>
                  <a:schemeClr val="dk1"/>
                </a:solidFill>
              </a:rPr>
              <a:t>URL ending with .html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✓"/>
            </a:pPr>
            <a:r>
              <a:rPr lang="it" sz="1800" b="1">
                <a:solidFill>
                  <a:schemeClr val="dk1"/>
                </a:solidFill>
              </a:rPr>
              <a:t>XQuery </a:t>
            </a:r>
            <a:r>
              <a:rPr lang="it" sz="1800">
                <a:solidFill>
                  <a:schemeClr val="dk1"/>
                </a:solidFill>
              </a:rPr>
              <a:t>function calls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✓"/>
            </a:pPr>
            <a:r>
              <a:rPr lang="it" sz="1800">
                <a:solidFill>
                  <a:schemeClr val="dk1"/>
                </a:solidFill>
              </a:rPr>
              <a:t>Templating </a:t>
            </a:r>
            <a:r>
              <a:rPr lang="it" sz="1800" b="1">
                <a:solidFill>
                  <a:schemeClr val="dk1"/>
                </a:solidFill>
              </a:rPr>
              <a:t>functions </a:t>
            </a:r>
            <a:r>
              <a:rPr lang="it" sz="1800">
                <a:solidFill>
                  <a:schemeClr val="dk1"/>
                </a:solidFill>
              </a:rPr>
              <a:t>provided by the module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Demo Web Applet</a:t>
            </a:r>
            <a:endParaRPr b="1"/>
          </a:p>
        </p:txBody>
      </p:sp>
      <p:pic>
        <p:nvPicPr>
          <p:cNvPr id="281" name="Google Shape;2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107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Folder and File Scaffolds using Yeoman</a:t>
            </a:r>
            <a:endParaRPr b="1"/>
          </a:p>
        </p:txBody>
      </p:sp>
      <p:pic>
        <p:nvPicPr>
          <p:cNvPr id="287" name="Google Shape;2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946" y="0"/>
            <a:ext cx="21303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8"/>
          <p:cNvPicPr preferRelativeResize="0"/>
          <p:nvPr/>
        </p:nvPicPr>
        <p:blipFill rotWithShape="1">
          <a:blip r:embed="rId4">
            <a:alphaModFix/>
          </a:blip>
          <a:srcRect b="23803"/>
          <a:stretch/>
        </p:blipFill>
        <p:spPr>
          <a:xfrm>
            <a:off x="413650" y="1017725"/>
            <a:ext cx="6077599" cy="40424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Folder and File Scaffolds using Yeoman</a:t>
            </a:r>
            <a:endParaRPr b="1"/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" y="1543675"/>
            <a:ext cx="7867650" cy="3543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5" name="Google Shape;2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475" y="1023575"/>
            <a:ext cx="7629525" cy="27146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Upload the Scaffolding Application to eXist</a:t>
            </a:r>
            <a:endParaRPr b="1"/>
          </a:p>
        </p:txBody>
      </p:sp>
      <p:pic>
        <p:nvPicPr>
          <p:cNvPr id="301" name="Google Shape;3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588" y="1017725"/>
            <a:ext cx="55448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85" y="0"/>
            <a:ext cx="77046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5975"/>
            <a:ext cx="8839200" cy="200994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2" name="Google Shape;31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Templates Module</a:t>
            </a:r>
            <a:endParaRPr b="1"/>
          </a:p>
        </p:txBody>
      </p:sp>
      <p:pic>
        <p:nvPicPr>
          <p:cNvPr id="313" name="Google Shape;31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063" y="2339313"/>
            <a:ext cx="3057525" cy="2695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eXist-db: What is</a:t>
            </a:r>
            <a:endParaRPr b="1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914475"/>
            <a:ext cx="8520600" cy="28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• A </a:t>
            </a:r>
            <a:r>
              <a:rPr lang="it" b="1">
                <a:solidFill>
                  <a:schemeClr val="dk1"/>
                </a:solidFill>
              </a:rPr>
              <a:t>NoSQL</a:t>
            </a:r>
            <a:r>
              <a:rPr lang="it">
                <a:solidFill>
                  <a:schemeClr val="dk1"/>
                </a:solidFill>
              </a:rPr>
              <a:t> document database for </a:t>
            </a:r>
            <a:r>
              <a:rPr lang="it" b="1">
                <a:solidFill>
                  <a:schemeClr val="dk1"/>
                </a:solidFill>
              </a:rPr>
              <a:t>XML </a:t>
            </a:r>
            <a:r>
              <a:rPr lang="it">
                <a:solidFill>
                  <a:schemeClr val="dk1"/>
                </a:solidFill>
              </a:rPr>
              <a:t>and binary (including text)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• A </a:t>
            </a:r>
            <a:r>
              <a:rPr lang="it" b="1">
                <a:solidFill>
                  <a:schemeClr val="dk1"/>
                </a:solidFill>
              </a:rPr>
              <a:t>web server</a:t>
            </a:r>
            <a:r>
              <a:rPr lang="it">
                <a:solidFill>
                  <a:schemeClr val="dk1"/>
                </a:solidFill>
              </a:rPr>
              <a:t> for consuming and serving documents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• A document </a:t>
            </a:r>
            <a:r>
              <a:rPr lang="it" b="1">
                <a:solidFill>
                  <a:schemeClr val="dk1"/>
                </a:solidFill>
              </a:rPr>
              <a:t>search engine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• A web </a:t>
            </a:r>
            <a:r>
              <a:rPr lang="it" b="1">
                <a:solidFill>
                  <a:schemeClr val="dk1"/>
                </a:solidFill>
              </a:rPr>
              <a:t>application platform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• An </a:t>
            </a:r>
            <a:r>
              <a:rPr lang="it" b="1">
                <a:solidFill>
                  <a:schemeClr val="dk1"/>
                </a:solidFill>
              </a:rPr>
              <a:t>Integration</a:t>
            </a:r>
            <a:r>
              <a:rPr lang="it">
                <a:solidFill>
                  <a:schemeClr val="dk1"/>
                </a:solidFill>
              </a:rPr>
              <a:t> platform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• An embeddable set of </a:t>
            </a:r>
            <a:r>
              <a:rPr lang="it" b="1">
                <a:solidFill>
                  <a:schemeClr val="dk1"/>
                </a:solidFill>
              </a:rPr>
              <a:t>libraries</a:t>
            </a:r>
            <a:r>
              <a:rPr lang="it">
                <a:solidFill>
                  <a:schemeClr val="dk1"/>
                </a:solidFill>
              </a:rPr>
              <a:t> for use in your own applications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91950" y="1017725"/>
            <a:ext cx="836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1"/>
                </a:solidFill>
              </a:rPr>
              <a:t>eXist is an open source piece of software written in Java that is freely available in both source code and binary form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0" y="462800"/>
            <a:ext cx="6097674" cy="39446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19" name="Google Shape;31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425" y="133750"/>
            <a:ext cx="7395575" cy="30914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0" name="Google Shape;32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48360"/>
            <a:ext cx="9144001" cy="7951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8850"/>
            <a:ext cx="9143999" cy="373660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6" name="Google Shape;32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HTML of the Applet 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7800"/>
            <a:ext cx="8839199" cy="1993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2" name="Google Shape;33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9" y="3671625"/>
            <a:ext cx="8839202" cy="12451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3" name="Google Shape;33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Confing Module Template (Config.xqm)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Input - Query Lemma</a:t>
            </a:r>
            <a:endParaRPr b="1"/>
          </a:p>
        </p:txBody>
      </p:sp>
      <p:pic>
        <p:nvPicPr>
          <p:cNvPr id="339" name="Google Shape;3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6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050" y="3745223"/>
            <a:ext cx="3515250" cy="11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90833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275" y="2517328"/>
            <a:ext cx="5879000" cy="2544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50" y="152400"/>
            <a:ext cx="82617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629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75" y="1842625"/>
            <a:ext cx="8163427" cy="32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5" y="232800"/>
            <a:ext cx="8999949" cy="44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9142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1"/>
          <p:cNvPicPr preferRelativeResize="0"/>
          <p:nvPr/>
        </p:nvPicPr>
        <p:blipFill rotWithShape="1">
          <a:blip r:embed="rId4">
            <a:alphaModFix/>
          </a:blip>
          <a:srcRect t="23214" r="34284" b="25988"/>
          <a:stretch/>
        </p:blipFill>
        <p:spPr>
          <a:xfrm>
            <a:off x="2361585" y="2571750"/>
            <a:ext cx="6645939" cy="233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14395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74" name="Google Shape;3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44391"/>
            <a:ext cx="8839202" cy="30909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Important Feature</a:t>
            </a:r>
            <a:endParaRPr b="1"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78477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eXist makes use of a standardized query language developed by the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W3C: XML Query Language (</a:t>
            </a:r>
            <a:r>
              <a:rPr lang="it" b="1">
                <a:solidFill>
                  <a:schemeClr val="dk1"/>
                </a:solidFill>
              </a:rPr>
              <a:t>XQuery</a:t>
            </a:r>
            <a:r>
              <a:rPr lang="it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648275" y="2684925"/>
            <a:ext cx="7511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1"/>
                </a:solidFill>
              </a:rPr>
              <a:t>XQuery </a:t>
            </a:r>
            <a:r>
              <a:rPr lang="it" sz="1800">
                <a:solidFill>
                  <a:schemeClr val="dk1"/>
                </a:solidFill>
              </a:rPr>
              <a:t>is also a functional programming, designed primarily as a query</a:t>
            </a:r>
            <a:endParaRPr sz="18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language but in eXist you can build </a:t>
            </a:r>
            <a:r>
              <a:rPr lang="it" sz="1800" b="1">
                <a:solidFill>
                  <a:schemeClr val="dk1"/>
                </a:solidFill>
              </a:rPr>
              <a:t>entire applications</a:t>
            </a:r>
            <a:r>
              <a:rPr lang="it" sz="1800">
                <a:solidFill>
                  <a:schemeClr val="dk1"/>
                </a:solidFill>
              </a:rPr>
              <a:t> in just XQuery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"/>
            <a:ext cx="9144002" cy="46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Mode: Bassani’s Postille Applet</a:t>
            </a:r>
            <a:endParaRPr b="1"/>
          </a:p>
        </p:txBody>
      </p:sp>
      <p:pic>
        <p:nvPicPr>
          <p:cNvPr id="391" name="Google Shape;3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2" y="965748"/>
            <a:ext cx="7653775" cy="395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Mode: Voci dall’Inferno Applet</a:t>
            </a:r>
            <a:endParaRPr b="1"/>
          </a:p>
        </p:txBody>
      </p:sp>
      <p:pic>
        <p:nvPicPr>
          <p:cNvPr id="397" name="Google Shape;3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68" y="1170125"/>
            <a:ext cx="834046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What’s next</a:t>
            </a:r>
            <a:endParaRPr b="1"/>
          </a:p>
        </p:txBody>
      </p:sp>
      <p:pic>
        <p:nvPicPr>
          <p:cNvPr id="403" name="Google Shape;40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69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TEIPublisher</a:t>
            </a:r>
            <a:endParaRPr b="1"/>
          </a:p>
        </p:txBody>
      </p:sp>
      <p:pic>
        <p:nvPicPr>
          <p:cNvPr id="409" name="Google Shape;4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75" y="1129925"/>
            <a:ext cx="713484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TEIPublisher - Web Component</a:t>
            </a:r>
            <a:endParaRPr b="1"/>
          </a:p>
        </p:txBody>
      </p:sp>
      <p:pic>
        <p:nvPicPr>
          <p:cNvPr id="415" name="Google Shape;41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170" y="904675"/>
            <a:ext cx="7141659" cy="42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0"/>
          <p:cNvSpPr txBox="1">
            <a:spLocks noGrp="1"/>
          </p:cNvSpPr>
          <p:nvPr>
            <p:ph type="ctrTitle" idx="4294967295"/>
          </p:nvPr>
        </p:nvSpPr>
        <p:spPr>
          <a:xfrm>
            <a:off x="311700" y="744575"/>
            <a:ext cx="85206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 to eXist-db and applet XQuery</a:t>
            </a:r>
            <a:endParaRPr/>
          </a:p>
        </p:txBody>
      </p:sp>
      <p:sp>
        <p:nvSpPr>
          <p:cNvPr id="421" name="Google Shape;421;p70"/>
          <p:cNvSpPr txBox="1">
            <a:spLocks noGrp="1"/>
          </p:cNvSpPr>
          <p:nvPr>
            <p:ph type="subTitle" idx="4294967295"/>
          </p:nvPr>
        </p:nvSpPr>
        <p:spPr>
          <a:xfrm>
            <a:off x="311700" y="3215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Angelo Mario Del Grosso (ILC-CNR, Pisa)</a:t>
            </a:r>
            <a:endParaRPr/>
          </a:p>
        </p:txBody>
      </p:sp>
      <p:sp>
        <p:nvSpPr>
          <p:cNvPr id="422" name="Google Shape;422;p70"/>
          <p:cNvSpPr txBox="1"/>
          <p:nvPr/>
        </p:nvSpPr>
        <p:spPr>
          <a:xfrm>
            <a:off x="708000" y="4003350"/>
            <a:ext cx="772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2"/>
                </a:solidFill>
              </a:rPr>
              <a:t>FeDHLab</a:t>
            </a:r>
            <a:endParaRPr sz="18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23" name="Google Shape;423;p70"/>
          <p:cNvSpPr txBox="1"/>
          <p:nvPr/>
        </p:nvSpPr>
        <p:spPr>
          <a:xfrm>
            <a:off x="1678050" y="1790400"/>
            <a:ext cx="5787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b="1">
                <a:solidFill>
                  <a:schemeClr val="dk2"/>
                </a:solidFill>
              </a:rPr>
              <a:t>THANKS</a:t>
            </a:r>
            <a:endParaRPr sz="48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Installing eXist-db</a:t>
            </a:r>
            <a:endParaRPr b="1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0270"/>
            <a:ext cx="5057763" cy="3820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4">
            <a:alphaModFix/>
          </a:blip>
          <a:srcRect b="28124"/>
          <a:stretch/>
        </p:blipFill>
        <p:spPr>
          <a:xfrm>
            <a:off x="3810125" y="46303"/>
            <a:ext cx="4912625" cy="22440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" name="Google Shape;103;p19"/>
          <p:cNvSpPr txBox="1"/>
          <p:nvPr/>
        </p:nvSpPr>
        <p:spPr>
          <a:xfrm>
            <a:off x="5524925" y="2194049"/>
            <a:ext cx="3321900" cy="28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services:</a:t>
            </a:r>
            <a:endParaRPr sz="18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exist:</a:t>
            </a:r>
            <a:endParaRPr sz="18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image: existdb/existdb:release</a:t>
            </a:r>
            <a:endParaRPr sz="18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container_name: exist-studenti</a:t>
            </a:r>
            <a:endParaRPr sz="18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ports:</a:t>
            </a:r>
            <a:endParaRPr sz="18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   - 48002:8080</a:t>
            </a:r>
            <a:endParaRPr sz="18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     - 48004:8443</a:t>
            </a:r>
            <a:endParaRPr sz="18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159300" y="445025"/>
            <a:ext cx="8520600" cy="14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b="1"/>
              <a:t>Running </a:t>
            </a:r>
            <a:br>
              <a:rPr lang="it" sz="2500" b="1"/>
            </a:br>
            <a:r>
              <a:rPr lang="it" sz="2500" b="1"/>
              <a:t>eXist - db</a:t>
            </a:r>
            <a:endParaRPr sz="2500" b="1"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50" y="2505874"/>
            <a:ext cx="7526225" cy="2424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500" y="77657"/>
            <a:ext cx="6641975" cy="261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3511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Dashboard</a:t>
            </a:r>
            <a:endParaRPr b="1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663" y="898823"/>
            <a:ext cx="6194674" cy="4139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Documentation</a:t>
            </a:r>
            <a:endParaRPr b="1"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13" y="1017725"/>
            <a:ext cx="7605374" cy="40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Presentazione su schermo (16:9)</PresentationFormat>
  <Paragraphs>109</Paragraphs>
  <Slides>56</Slides>
  <Notes>56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56</vt:i4>
      </vt:variant>
    </vt:vector>
  </HeadingPairs>
  <TitlesOfParts>
    <vt:vector size="59" baseType="lpstr">
      <vt:lpstr>Courier New</vt:lpstr>
      <vt:lpstr>Arial</vt:lpstr>
      <vt:lpstr>Simple Light</vt:lpstr>
      <vt:lpstr>Intro to eXist-db and Applet XQuery</vt:lpstr>
      <vt:lpstr>Seminar Outline</vt:lpstr>
      <vt:lpstr>eXist-db (http://exist-db.org/)</vt:lpstr>
      <vt:lpstr>eXist-db: What is</vt:lpstr>
      <vt:lpstr>Important Feature</vt:lpstr>
      <vt:lpstr>Installing eXist-db</vt:lpstr>
      <vt:lpstr>Running  eXist - db</vt:lpstr>
      <vt:lpstr>Dashboard</vt:lpstr>
      <vt:lpstr>Documentation</vt:lpstr>
      <vt:lpstr>Standard and Third Party Functions</vt:lpstr>
      <vt:lpstr>Monitoring (Monex)</vt:lpstr>
      <vt:lpstr>Admin Features</vt:lpstr>
      <vt:lpstr>eXide - XQuery Integrated development environment</vt:lpstr>
      <vt:lpstr>Main XML-based Languages</vt:lpstr>
      <vt:lpstr>Presentazione standard di PowerPoint</vt:lpstr>
      <vt:lpstr>XDM - Tree Model</vt:lpstr>
      <vt:lpstr>XDM  Data Model</vt:lpstr>
      <vt:lpstr>XPath</vt:lpstr>
      <vt:lpstr>Presentazione standard di PowerPoint</vt:lpstr>
      <vt:lpstr>Presentazione standard di PowerPoint</vt:lpstr>
      <vt:lpstr>Presentazione standard di PowerPoint</vt:lpstr>
      <vt:lpstr>XPath example in eXide</vt:lpstr>
      <vt:lpstr>XQuery</vt:lpstr>
      <vt:lpstr>FLOWR syntax</vt:lpstr>
      <vt:lpstr>FLOWR syntax (cont.)</vt:lpstr>
      <vt:lpstr>For clause</vt:lpstr>
      <vt:lpstr>Let clause</vt:lpstr>
      <vt:lpstr>Where clause</vt:lpstr>
      <vt:lpstr>Order by clause</vt:lpstr>
      <vt:lpstr>Return clause</vt:lpstr>
      <vt:lpstr>XSLT transformations from XQuery</vt:lpstr>
      <vt:lpstr>eXide - XSLT Example</vt:lpstr>
      <vt:lpstr>eXist-db HTML Templating Framework</vt:lpstr>
      <vt:lpstr>Demo Web Applet</vt:lpstr>
      <vt:lpstr>Folder and File Scaffolds using Yeoman</vt:lpstr>
      <vt:lpstr>Folder and File Scaffolds using Yeoman</vt:lpstr>
      <vt:lpstr>Upload the Scaffolding Application to eXist</vt:lpstr>
      <vt:lpstr>Presentazione standard di PowerPoint</vt:lpstr>
      <vt:lpstr>Templates Module</vt:lpstr>
      <vt:lpstr>Presentazione standard di PowerPoint</vt:lpstr>
      <vt:lpstr>HTML of the Applet </vt:lpstr>
      <vt:lpstr>Confing Module Template (Config.xqm)</vt:lpstr>
      <vt:lpstr>Input - Query Lemma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Mode: Bassani’s Postille Applet</vt:lpstr>
      <vt:lpstr>Mode: Voci dall’Inferno Applet</vt:lpstr>
      <vt:lpstr>What’s next</vt:lpstr>
      <vt:lpstr>TEIPublisher</vt:lpstr>
      <vt:lpstr>TEIPublisher - Web Component</vt:lpstr>
      <vt:lpstr>Intro to eXist-db and applet XQuery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M Del Grosso</dc:creator>
  <cp:lastModifiedBy>ANGELO MARIO DEL GROSSO</cp:lastModifiedBy>
  <cp:revision>4</cp:revision>
  <dcterms:modified xsi:type="dcterms:W3CDTF">2024-12-11T10:02:38Z</dcterms:modified>
</cp:coreProperties>
</file>